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88" r:id="rId3"/>
    <p:sldId id="295" r:id="rId4"/>
    <p:sldId id="283" r:id="rId5"/>
    <p:sldId id="291" r:id="rId6"/>
    <p:sldId id="281" r:id="rId7"/>
    <p:sldId id="286" r:id="rId8"/>
    <p:sldId id="287" r:id="rId9"/>
    <p:sldId id="29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9933"/>
    <a:srgbClr val="006600"/>
    <a:srgbClr val="0080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052" autoAdjust="0"/>
  </p:normalViewPr>
  <p:slideViewPr>
    <p:cSldViewPr>
      <p:cViewPr>
        <p:scale>
          <a:sx n="100" d="100"/>
          <a:sy n="100" d="100"/>
        </p:scale>
        <p:origin x="-2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2FFB0A-ADF3-48E0-979F-CF07260FEE93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8F0AF3-2C8F-4EE9-AB12-680375DEC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403AA-4475-4ED7-A7ED-2B652C2AA1FC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5980-7FEB-4400-BA5A-58E710840D08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1E15-D8D1-44BE-9181-932CF3AAC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8474-8D7E-4F96-9226-D8ECE2081813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FE5D4-D0C7-4B12-AB0F-91200654A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65BB-09E3-468E-863A-8C945E695766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36FA2-516F-4D8D-8FE3-3444B180C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DA00-EC2D-43B1-9A1C-14B22A2DBE75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0036A-34A6-4A3E-AF9D-18B837803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A69D-A4EE-4219-8B7B-B67E7610AAE6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48ED-EABC-4C9A-BD3A-246C297BD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DE47-2819-447C-A99C-58182EDE3A0E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D7F4C-B0B7-4323-86A2-81C1DF170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FF60-8570-47FC-9B1F-8FAA4CA1C26F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0FBC8-9E47-457F-B59F-ACD84A309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719DE-27BA-4F71-B4D0-89E04A6FBE5D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BE3A-228C-4A77-96CF-C19722AE7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299B4-CE33-42C7-93AC-B397D0FEE02B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1779A-7FBA-4729-BA96-9BE2A023D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F7C9-86A9-49E0-ACF2-3A728240048A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6F1F-CCCD-41D8-ADE4-2738F32F4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054E4-8F24-48D0-AEA8-FE05027E3DB1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34D26-DD8A-41B5-9770-06063DD52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F67A9C-4B33-4C0C-AD73-0065EDE9C4C4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6B93BB-DDC6-4619-811B-5512DFB41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free_doc/new_site/business/sx/vsxp2014/post-316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ks.ru/free_doc/new_site/business/sx/vsxp2014/pri362_335.pdf" TargetMode="External"/><Relationship Id="rId13" Type="http://schemas.openxmlformats.org/officeDocument/2006/relationships/hyperlink" Target="http://www.gks.ru/free_doc/new_site/business/sx/vsxp2014/cal-plan2014-2018.doc" TargetMode="External"/><Relationship Id="rId3" Type="http://schemas.openxmlformats.org/officeDocument/2006/relationships/hyperlink" Target="http://www.gks.ru/free_doc/new_site/business/sx/vsxp2014/post-316.pdf" TargetMode="External"/><Relationship Id="rId7" Type="http://schemas.openxmlformats.org/officeDocument/2006/relationships/hyperlink" Target="http://www.gks.ru/free_doc/new_site/business/sx/vsxp2014/pr-335.pdf" TargetMode="External"/><Relationship Id="rId12" Type="http://schemas.openxmlformats.org/officeDocument/2006/relationships/hyperlink" Target="http://www.gks.ru/free_doc/new_site/business/sx/vsxp2014/prikaz-418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ks.ru/free_doc/new_site/business/sx/vsxp2014/pr-609.pdf" TargetMode="External"/><Relationship Id="rId11" Type="http://schemas.openxmlformats.org/officeDocument/2006/relationships/hyperlink" Target="http://www.gks.ru/free_doc/new_site/business/sx/vsxp2014/sxp-pr363.pdf" TargetMode="External"/><Relationship Id="rId5" Type="http://schemas.openxmlformats.org/officeDocument/2006/relationships/hyperlink" Target="http://www.gks.ru/free_doc/new_site/business/sx/vsxp2014/rasp-976p.htm" TargetMode="External"/><Relationship Id="rId10" Type="http://schemas.openxmlformats.org/officeDocument/2006/relationships/hyperlink" Target="http://www.gks.ru/free_doc/new_site/business/sx/vsxp2014/sxp-pr188.pdf" TargetMode="External"/><Relationship Id="rId4" Type="http://schemas.openxmlformats.org/officeDocument/2006/relationships/hyperlink" Target="http://www.gks.ru/free_doc/new_site/business/sx/vsxp2014/rasp-2062p.gif" TargetMode="External"/><Relationship Id="rId9" Type="http://schemas.openxmlformats.org/officeDocument/2006/relationships/hyperlink" Target="http://www.gks.ru/free_doc/new_site/business/sx/vsxp2014/sxp-pr368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free_doc/new_site/business/sx/vsxp2014/proekt_form.ra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1а копия копия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1214438"/>
            <a:ext cx="7986746" cy="40719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8000"/>
                </a:solidFill>
              </a:rPr>
              <a:t>О</a:t>
            </a:r>
            <a:r>
              <a:rPr lang="ru-RU" sz="3200" dirty="0">
                <a:solidFill>
                  <a:srgbClr val="008000"/>
                </a:solidFill>
              </a:rPr>
              <a:t> </a:t>
            </a:r>
            <a:r>
              <a:rPr lang="ru-RU" sz="3200" b="1" dirty="0">
                <a:solidFill>
                  <a:srgbClr val="008000"/>
                </a:solidFill>
              </a:rPr>
              <a:t>первоочередных мерах </a:t>
            </a:r>
            <a:r>
              <a:rPr lang="ru-RU" sz="3200" b="1" dirty="0" smtClean="0">
                <a:solidFill>
                  <a:srgbClr val="008000"/>
                </a:solidFill>
              </a:rPr>
              <a:t/>
            </a:r>
            <a:br>
              <a:rPr lang="ru-RU" sz="3200" b="1" dirty="0" smtClean="0">
                <a:solidFill>
                  <a:srgbClr val="008000"/>
                </a:solidFill>
              </a:rPr>
            </a:br>
            <a:r>
              <a:rPr lang="ru-RU" sz="3200" b="1" dirty="0" smtClean="0">
                <a:solidFill>
                  <a:srgbClr val="008000"/>
                </a:solidFill>
              </a:rPr>
              <a:t>по </a:t>
            </a:r>
            <a:r>
              <a:rPr lang="ru-RU" sz="3200" b="1" dirty="0">
                <a:solidFill>
                  <a:srgbClr val="008000"/>
                </a:solidFill>
              </a:rPr>
              <a:t>подготовке </a:t>
            </a:r>
            <a:r>
              <a:rPr lang="ru-RU" sz="3200" b="1" dirty="0" smtClean="0">
                <a:solidFill>
                  <a:srgbClr val="008000"/>
                </a:solidFill>
              </a:rPr>
              <a:t/>
            </a:r>
            <a:br>
              <a:rPr lang="ru-RU" sz="3200" b="1" dirty="0" smtClean="0">
                <a:solidFill>
                  <a:srgbClr val="008000"/>
                </a:solidFill>
              </a:rPr>
            </a:br>
            <a:r>
              <a:rPr lang="ru-RU" sz="3200" b="1" dirty="0" smtClean="0">
                <a:solidFill>
                  <a:srgbClr val="008000"/>
                </a:solidFill>
              </a:rPr>
              <a:t>к </a:t>
            </a:r>
            <a:r>
              <a:rPr lang="ru-RU" sz="3200" b="1" dirty="0">
                <a:solidFill>
                  <a:srgbClr val="008000"/>
                </a:solidFill>
              </a:rPr>
              <a:t>проведению Всероссийской сельскохозяйственной </a:t>
            </a:r>
            <a:r>
              <a:rPr lang="ru-RU" sz="3200" b="1" dirty="0" smtClean="0">
                <a:solidFill>
                  <a:srgbClr val="008000"/>
                </a:solidFill>
              </a:rPr>
              <a:t/>
            </a:r>
            <a:br>
              <a:rPr lang="ru-RU" sz="3200" b="1" dirty="0" smtClean="0">
                <a:solidFill>
                  <a:srgbClr val="008000"/>
                </a:solidFill>
              </a:rPr>
            </a:br>
            <a:r>
              <a:rPr lang="ru-RU" sz="3200" b="1" dirty="0" smtClean="0">
                <a:solidFill>
                  <a:srgbClr val="008000"/>
                </a:solidFill>
              </a:rPr>
              <a:t>переписи </a:t>
            </a:r>
            <a:r>
              <a:rPr lang="ru-RU" sz="3200" b="1" dirty="0">
                <a:solidFill>
                  <a:srgbClr val="008000"/>
                </a:solidFill>
              </a:rPr>
              <a:t>2016 года</a:t>
            </a:r>
            <a:r>
              <a:rPr lang="ru-RU" sz="3200" dirty="0">
                <a:solidFill>
                  <a:srgbClr val="008000"/>
                </a:solidFill>
              </a:rPr>
              <a:t/>
            </a:r>
            <a:br>
              <a:rPr lang="ru-RU" sz="3200" dirty="0">
                <a:solidFill>
                  <a:srgbClr val="008000"/>
                </a:solidFill>
              </a:rPr>
            </a:br>
            <a:r>
              <a:rPr 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 descr="1а копия копия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17145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549275"/>
            <a:ext cx="61737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Постановление Правительства Российской Федерации </a:t>
            </a:r>
          </a:p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от 10 апреля 2013г.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№ 316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/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"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Об организации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Всероссийской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сельскохозяйственной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переписи</a:t>
            </a:r>
          </a:p>
          <a:p>
            <a:pPr algn="ctr">
              <a:defRPr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 2016 года"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ru-RU" dirty="0">
              <a:solidFill>
                <a:srgbClr val="006600"/>
              </a:solidFill>
            </a:endParaRPr>
          </a:p>
          <a:p>
            <a:pPr algn="just">
              <a:defRPr/>
            </a:pPr>
            <a:r>
              <a:rPr lang="ru-RU" dirty="0">
                <a:solidFill>
                  <a:srgbClr val="006600"/>
                </a:solidFill>
              </a:rPr>
              <a:t> </a:t>
            </a:r>
            <a:r>
              <a:rPr lang="ru-RU" dirty="0">
                <a:solidFill>
                  <a:srgbClr val="008000"/>
                </a:solidFill>
              </a:rPr>
              <a:t>Сроки проведения: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 1 июля по 15 августа 2016 года,                                         в труднодоступных и отдаленных местностях – </a:t>
            </a:r>
          </a:p>
          <a:p>
            <a:pPr algn="just"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 15 сентября по 15 ноября 2016 года;</a:t>
            </a:r>
          </a:p>
          <a:p>
            <a:pPr>
              <a:defRPr/>
            </a:pPr>
            <a:endParaRPr lang="en-US" dirty="0" smtClean="0">
              <a:solidFill>
                <a:srgbClr val="008000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rgbClr val="008000"/>
                </a:solidFill>
              </a:rPr>
              <a:t>Объекты </a:t>
            </a:r>
            <a:r>
              <a:rPr lang="ru-RU" dirty="0">
                <a:solidFill>
                  <a:srgbClr val="008000"/>
                </a:solidFill>
              </a:rPr>
              <a:t>переписи: 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FontTx/>
              <a:buChar char="-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собственники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пользователи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владельцы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арендаторы,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n-US" sz="7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владельцы сельскохозяйственных животных.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4157497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земельных участков, предназначенных или используемых для производства сельскохозяйственной продукции</a:t>
            </a: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143372" y="4214818"/>
            <a:ext cx="214314" cy="107157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 descr="1а копия копия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8175" y="0"/>
            <a:ext cx="7200900" cy="65246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Вторая </a:t>
            </a:r>
            <a:r>
              <a:rPr lang="ru-RU" sz="2400" dirty="0"/>
              <a:t>Всероссийская сельскохозяйственная перепись </a:t>
            </a:r>
            <a:r>
              <a:rPr lang="ru-RU" sz="2400" dirty="0" smtClean="0"/>
              <a:t>   будет </a:t>
            </a:r>
            <a:r>
              <a:rPr lang="ru-RU" sz="2400" dirty="0"/>
              <a:t>проводиться в рамках Всемирного раунда сельскохозяйственных переписей в соответствии с рекомендациями Продовольственной и сельскохозяйственной организации Объединенных Наций (ФАО ООН) и прочих международных организаций</a:t>
            </a:r>
            <a:r>
              <a:rPr lang="ru-RU" sz="2700" dirty="0">
                <a:solidFill>
                  <a:srgbClr val="008000"/>
                </a:solidFill>
              </a:rPr>
              <a:t/>
            </a:r>
            <a:br>
              <a:rPr lang="ru-RU" sz="2700" dirty="0">
                <a:solidFill>
                  <a:srgbClr val="008000"/>
                </a:solidFill>
              </a:rPr>
            </a:br>
            <a:r>
              <a:rPr lang="ru-RU" sz="2700" dirty="0" smtClean="0">
                <a:solidFill>
                  <a:srgbClr val="008000"/>
                </a:solidFill>
              </a:rPr>
              <a:t>Два компонента интегрированной статистической системы</a:t>
            </a:r>
            <a:r>
              <a:rPr lang="ru-RU" sz="2700" dirty="0" smtClean="0">
                <a:solidFill>
                  <a:srgbClr val="008000"/>
                </a:solidFill>
              </a:rPr>
              <a:t>:</a:t>
            </a:r>
            <a:r>
              <a:rPr lang="en-US" sz="2700" dirty="0" smtClean="0">
                <a:solidFill>
                  <a:srgbClr val="008000"/>
                </a:solidFill>
              </a:rPr>
              <a:t/>
            </a:r>
            <a:br>
              <a:rPr lang="en-US" sz="2700" dirty="0" smtClean="0">
                <a:solidFill>
                  <a:srgbClr val="008000"/>
                </a:solidFill>
              </a:rPr>
            </a:br>
            <a:r>
              <a:rPr lang="ru-RU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>1) </a:t>
            </a:r>
            <a:r>
              <a:rPr lang="ru-RU" sz="2000" dirty="0"/>
              <a:t>сельскохозяйственная перепись, в результате которой будут получены </a:t>
            </a:r>
            <a:r>
              <a:rPr lang="ru-RU" sz="2000" i="1" dirty="0"/>
              <a:t>структурные данные</a:t>
            </a:r>
            <a:r>
              <a:rPr lang="ru-RU" sz="2000" dirty="0"/>
              <a:t> по сельскому хозяйству, то есть такие данные, которые с течением времени остаются относительно постоянными (изменяются медленно);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2) </a:t>
            </a:r>
            <a:r>
              <a:rPr lang="ru-RU" sz="2000" dirty="0"/>
              <a:t>программа сельскохозяйственных выборочных </a:t>
            </a:r>
            <a:r>
              <a:rPr lang="ru-RU" sz="2000" dirty="0" smtClean="0"/>
              <a:t>обследований, которая основывается </a:t>
            </a:r>
            <a:r>
              <a:rPr lang="ru-RU" sz="2000" dirty="0"/>
              <a:t>на сельскохозяйственной переписи и реализуется с целью получения в дополнение к структурным данным необходимых текущих сведений о функционировании сельского хозяйства.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0694" y="357166"/>
            <a:ext cx="3500463" cy="6215106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</a:rPr>
              <a:t>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12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</a:rPr>
              <a:t>1916 год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–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Первая Всероссийская  сельскохозяйственная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перепись 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</a:rPr>
              <a:t>   </a:t>
            </a:r>
            <a:endParaRPr lang="ru-RU" sz="16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600" i="1" dirty="0" smtClean="0">
                <a:latin typeface="Times New Roman" pitchFamily="18" charset="0"/>
              </a:rPr>
              <a:t>1920 </a:t>
            </a:r>
            <a:r>
              <a:rPr lang="ru-RU" sz="1600" i="1" dirty="0" smtClean="0">
                <a:latin typeface="Times New Roman" pitchFamily="18" charset="0"/>
              </a:rPr>
              <a:t>год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</a:rPr>
              <a:t>Вторая </a:t>
            </a:r>
            <a:r>
              <a:rPr lang="ru-RU" sz="1600" dirty="0" smtClean="0">
                <a:latin typeface="Times New Roman" pitchFamily="18" charset="0"/>
              </a:rPr>
              <a:t>сельскохозяйственная перепись   (переход к новой экономической политике</a:t>
            </a:r>
            <a:r>
              <a:rPr lang="ru-RU" sz="1600" dirty="0" smtClean="0">
                <a:latin typeface="Times New Roman" pitchFamily="18" charset="0"/>
              </a:rPr>
              <a:t>)</a:t>
            </a:r>
            <a:endParaRPr lang="ru-RU" sz="16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        	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600" i="1" dirty="0">
                <a:latin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</a:rPr>
              <a:t>2006 год </a:t>
            </a:r>
            <a:r>
              <a:rPr lang="ru-RU" sz="1600" dirty="0" smtClean="0">
                <a:latin typeface="Times New Roman" pitchFamily="18" charset="0"/>
              </a:rPr>
              <a:t>– Третья </a:t>
            </a:r>
            <a:r>
              <a:rPr lang="ru-RU" sz="1600" dirty="0" smtClean="0">
                <a:latin typeface="Times New Roman" pitchFamily="18" charset="0"/>
              </a:rPr>
              <a:t>сельскохозяйственная перепись </a:t>
            </a:r>
            <a:r>
              <a:rPr lang="ru-RU" sz="1600" dirty="0" smtClean="0">
                <a:latin typeface="Times New Roman" pitchFamily="18" charset="0"/>
              </a:rPr>
              <a:t>(первая  в новых экономических условиях). Использованы современные информационные </a:t>
            </a:r>
            <a:r>
              <a:rPr lang="ru-RU" sz="1600" dirty="0" smtClean="0">
                <a:latin typeface="Times New Roman" pitchFamily="18" charset="0"/>
              </a:rPr>
              <a:t>технологии</a:t>
            </a:r>
            <a:endParaRPr lang="ru-RU" sz="16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ru-RU" sz="1600" dirty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</a:rPr>
              <a:t>2016 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</a:rPr>
              <a:t>год </a:t>
            </a:r>
            <a:r>
              <a:rPr lang="ru-RU" sz="1600" dirty="0" smtClean="0">
                <a:latin typeface="Times New Roman" pitchFamily="18" charset="0"/>
              </a:rPr>
              <a:t>– грядущая сельскохозяйственная перепись</a:t>
            </a:r>
            <a:endParaRPr lang="ru-RU" sz="1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Основными </a:t>
            </a:r>
            <a:r>
              <a:rPr lang="ru-RU" sz="1600" u="sng" dirty="0" smtClean="0">
                <a:latin typeface="Times New Roman" pitchFamily="18" charset="0"/>
              </a:rPr>
              <a:t>задачам</a:t>
            </a:r>
            <a:r>
              <a:rPr lang="ru-RU" sz="1600" dirty="0" smtClean="0">
                <a:latin typeface="Times New Roman" pitchFamily="18" charset="0"/>
              </a:rPr>
              <a:t>и, как и 100 лет назад остаются</a:t>
            </a:r>
            <a:r>
              <a:rPr lang="ru-RU" sz="1600" dirty="0" smtClean="0">
                <a:latin typeface="Times New Roman" pitchFamily="18" charset="0"/>
              </a:rPr>
              <a:t>:</a:t>
            </a:r>
          </a:p>
          <a:p>
            <a:pPr marL="0" indent="180975" algn="ctr"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marL="0" indent="85725" algn="ctr" eaLnBrk="1" hangingPunct="1">
              <a:lnSpc>
                <a:spcPct val="80000"/>
              </a:lnSpc>
              <a:buNone/>
              <a:tabLst>
                <a:tab pos="180975" algn="l"/>
              </a:tabLst>
              <a:defRPr/>
            </a:pPr>
            <a:r>
              <a:rPr lang="ru-RU" sz="1600" dirty="0" smtClean="0">
                <a:latin typeface="Times New Roman" pitchFamily="18" charset="0"/>
              </a:rPr>
              <a:t>- продовольственная </a:t>
            </a:r>
            <a:r>
              <a:rPr lang="ru-RU" sz="1600" dirty="0" smtClean="0">
                <a:latin typeface="Times New Roman" pitchFamily="18" charset="0"/>
              </a:rPr>
              <a:t>безопасность</a:t>
            </a:r>
            <a:r>
              <a:rPr lang="ru-RU" sz="1600" dirty="0" smtClean="0">
                <a:latin typeface="Times New Roman" pitchFamily="18" charset="0"/>
              </a:rPr>
              <a:t>;</a:t>
            </a:r>
          </a:p>
          <a:p>
            <a:pPr marL="0" indent="180975" algn="ctr" eaLnBrk="1" hangingPunct="1">
              <a:lnSpc>
                <a:spcPct val="80000"/>
              </a:lnSpc>
              <a:buFontTx/>
              <a:buChar char="-"/>
              <a:tabLst>
                <a:tab pos="180975" algn="l"/>
              </a:tabLst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marL="0" indent="85725" algn="ctr" eaLnBrk="1" hangingPunct="1">
              <a:lnSpc>
                <a:spcPct val="80000"/>
              </a:lnSpc>
              <a:buFontTx/>
              <a:buNone/>
              <a:tabLst>
                <a:tab pos="180975" algn="l"/>
              </a:tabLst>
              <a:defRPr/>
            </a:pPr>
            <a:r>
              <a:rPr lang="ru-RU" sz="1600" dirty="0" smtClean="0">
                <a:latin typeface="Times New Roman" pitchFamily="18" charset="0"/>
              </a:rPr>
              <a:t>- совершенствование законодательной </a:t>
            </a:r>
            <a:r>
              <a:rPr lang="ru-RU" sz="1600" dirty="0" smtClean="0">
                <a:latin typeface="Times New Roman" pitchFamily="18" charset="0"/>
              </a:rPr>
              <a:t>базы </a:t>
            </a:r>
            <a:r>
              <a:rPr lang="ru-RU" sz="1600" dirty="0" smtClean="0">
                <a:latin typeface="Times New Roman" pitchFamily="18" charset="0"/>
              </a:rPr>
              <a:t>и Реестра сельскохозяйственных </a:t>
            </a:r>
            <a:r>
              <a:rPr lang="ru-RU" sz="1600" dirty="0" smtClean="0">
                <a:latin typeface="Times New Roman" pitchFamily="18" charset="0"/>
              </a:rPr>
              <a:t>земель.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500" dirty="0" smtClean="0">
              <a:latin typeface="Times New Roman" pitchFamily="18" charset="0"/>
            </a:endParaRPr>
          </a:p>
        </p:txBody>
      </p:sp>
      <p:pic>
        <p:nvPicPr>
          <p:cNvPr id="5123" name="Picture 4" descr="1622544000d3d1e5eb557351ffd5356103e2da978a"/>
          <p:cNvPicPr>
            <a:picLocks noChangeAspect="1" noChangeArrowheads="1"/>
          </p:cNvPicPr>
          <p:nvPr/>
        </p:nvPicPr>
        <p:blipFill>
          <a:blip r:embed="rId3" cstate="print"/>
          <a:srcRect b="8113"/>
          <a:stretch>
            <a:fillRect/>
          </a:stretch>
        </p:blipFill>
        <p:spPr bwMode="auto">
          <a:xfrm>
            <a:off x="214282" y="2714620"/>
            <a:ext cx="5286412" cy="350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Заголовок 9"/>
          <p:cNvSpPr>
            <a:spLocks/>
          </p:cNvSpPr>
          <p:nvPr/>
        </p:nvSpPr>
        <p:spPr bwMode="auto">
          <a:xfrm>
            <a:off x="214282" y="500042"/>
            <a:ext cx="535785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  <a:t> Основные  задачи Первой сельскохозяйственной переписи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  <a:t> - 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</a:rPr>
              <a:t>сбор 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  <a:t>материалов для проведения продовольственной компании 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</a:rPr>
              <a:t>для построения 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  <a:t>плана снабжения армии и населения хлебными и мясными продуктами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</a:rPr>
              <a:t>;</a:t>
            </a:r>
          </a:p>
          <a:p>
            <a:pPr eaLnBrk="0" hangingPunct="0"/>
            <a: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  <a:t>- 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</a:rPr>
              <a:t>сбор 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</a:rPr>
              <a:t>сведений по земельной статистике, необходимых для решения основных вопросов аграрного законодательства.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95288" y="71414"/>
            <a:ext cx="80645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сельскохозяйственных 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переписей в России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 descr="1а копия копия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2"/>
          <p:cNvSpPr>
            <a:spLocks noGrp="1"/>
          </p:cNvSpPr>
          <p:nvPr>
            <p:ph type="ctrTitle"/>
          </p:nvPr>
        </p:nvSpPr>
        <p:spPr>
          <a:xfrm>
            <a:off x="1928794" y="0"/>
            <a:ext cx="7215206" cy="6477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006600"/>
                </a:solidFill>
              </a:rPr>
              <a:t>Законодательные </a:t>
            </a:r>
            <a:r>
              <a:rPr lang="ru-RU" sz="2400" dirty="0" smtClean="0">
                <a:solidFill>
                  <a:srgbClr val="006600"/>
                </a:solidFill>
              </a:rPr>
              <a:t>и нормативные акты  </a:t>
            </a:r>
            <a:endParaRPr lang="ru-RU" sz="2400" b="1" dirty="0" smtClean="0">
              <a:solidFill>
                <a:srgbClr val="00660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2000232" y="428604"/>
            <a:ext cx="7143768" cy="614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1300" b="1" dirty="0" smtClean="0">
                <a:hlinkClick r:id="rId3"/>
              </a:rPr>
              <a:t>Постановление </a:t>
            </a:r>
            <a:r>
              <a:rPr lang="ru-RU" sz="1300" b="1" dirty="0">
                <a:hlinkClick r:id="rId3"/>
              </a:rPr>
              <a:t>Правительства Российской Федерации от 10 апреля 2013г. </a:t>
            </a:r>
            <a:r>
              <a:rPr lang="ru-RU" sz="1300" b="1" dirty="0">
                <a:hlinkClick r:id="rId3"/>
              </a:rPr>
              <a:t>№ </a:t>
            </a:r>
            <a:r>
              <a:rPr lang="ru-RU" sz="1300" b="1" dirty="0" smtClean="0">
                <a:hlinkClick r:id="rId3"/>
              </a:rPr>
              <a:t>316</a:t>
            </a:r>
            <a:r>
              <a:rPr lang="ru-RU" sz="1300" dirty="0" smtClean="0">
                <a:hlinkClick r:id="rId3"/>
              </a:rPr>
              <a:t/>
            </a:r>
            <a:br>
              <a:rPr lang="ru-RU" sz="1300" dirty="0" smtClean="0">
                <a:hlinkClick r:id="rId3"/>
              </a:rPr>
            </a:br>
            <a:r>
              <a:rPr lang="ru-RU" sz="1300" dirty="0">
                <a:hlinkClick r:id="rId3"/>
              </a:rPr>
              <a:t> "Об организации Всероссийской сельскохозяйственной переписи 2016 </a:t>
            </a:r>
            <a:r>
              <a:rPr lang="ru-RU" sz="1300" dirty="0" smtClean="0">
                <a:hlinkClick r:id="rId3"/>
              </a:rPr>
              <a:t>года»</a:t>
            </a:r>
            <a:endParaRPr lang="ru-RU" sz="1300" dirty="0" smtClean="0"/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1300" b="1" dirty="0" smtClean="0">
                <a:hlinkClick r:id="rId4"/>
              </a:rPr>
              <a:t>РАСПОРЯЖЕНИЕ </a:t>
            </a:r>
            <a:r>
              <a:rPr lang="ru-RU" sz="1300" b="1" dirty="0">
                <a:hlinkClick r:id="rId4"/>
              </a:rPr>
              <a:t>ПРАВИТЕЛЬСТВА Российской Федерации от 03.11.2012 №2062-р</a:t>
            </a:r>
            <a:r>
              <a:rPr lang="ru-RU" sz="1300" dirty="0"/>
              <a:t> </a:t>
            </a:r>
            <a:endParaRPr lang="ru-RU" sz="1300" dirty="0" smtClean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b="1" dirty="0" smtClean="0">
                <a:hlinkClick r:id="rId5"/>
              </a:rPr>
              <a:t> РАСПОРЯЖЕНИЕ ПРАВИТЕЛЬСТВА Российской Федерации от 08.06.2011 №976-р</a:t>
            </a:r>
            <a:endParaRPr lang="ru-RU" sz="1300" b="1" dirty="0" smtClean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b="1" dirty="0"/>
              <a:t> </a:t>
            </a:r>
            <a:r>
              <a:rPr lang="ru-RU" sz="1300" b="1" dirty="0">
                <a:hlinkClick r:id="rId6"/>
              </a:rPr>
              <a:t>Приказ Росстата от 16.11.2012 №</a:t>
            </a:r>
            <a:r>
              <a:rPr lang="ru-RU" sz="1300" b="1" dirty="0" smtClean="0">
                <a:hlinkClick r:id="rId6"/>
              </a:rPr>
              <a:t>609</a:t>
            </a:r>
            <a:r>
              <a:rPr lang="ru-RU" sz="1300" dirty="0">
                <a:hlinkClick r:id="rId6"/>
              </a:rPr>
              <a:t>    "О мерах по реализации распоряжения Правительства Российской Федерации от 3 ноября 2012 г. № 2062-р"</a:t>
            </a:r>
            <a:r>
              <a:rPr lang="ru-RU" sz="1300" dirty="0"/>
              <a:t> </a:t>
            </a:r>
            <a:endParaRPr lang="ru-RU" sz="1300" dirty="0" smtClean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b="1" dirty="0" smtClean="0">
                <a:hlinkClick r:id="rId7"/>
              </a:rPr>
              <a:t>Приказ Росстата от 01.06.2012 №335</a:t>
            </a:r>
            <a:r>
              <a:rPr lang="ru-RU" sz="1300" dirty="0" smtClean="0">
                <a:hlinkClick r:id="rId7"/>
              </a:rPr>
              <a:t/>
            </a:r>
            <a:br>
              <a:rPr lang="ru-RU" sz="1300" dirty="0" smtClean="0">
                <a:hlinkClick r:id="rId7"/>
              </a:rPr>
            </a:br>
            <a:r>
              <a:rPr lang="ru-RU" sz="1300" dirty="0" smtClean="0">
                <a:hlinkClick r:id="rId7"/>
              </a:rPr>
              <a:t> "О подготовке к пробной сельскохозяйственной переписи 2012 года" </a:t>
            </a:r>
            <a:endParaRPr lang="ru-RU" sz="1300" dirty="0" smtClean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b="1" dirty="0" smtClean="0"/>
              <a:t> </a:t>
            </a:r>
            <a:r>
              <a:rPr lang="ru-RU" sz="1300" b="1" dirty="0" smtClean="0">
                <a:hlinkClick r:id="rId8"/>
              </a:rPr>
              <a:t>Приказ Росстата от 26.06.2012 №362</a:t>
            </a:r>
            <a:r>
              <a:rPr lang="ru-RU" sz="1300" dirty="0" smtClean="0">
                <a:hlinkClick r:id="rId8"/>
              </a:rPr>
              <a:t/>
            </a:r>
            <a:br>
              <a:rPr lang="ru-RU" sz="1300" dirty="0" smtClean="0">
                <a:hlinkClick r:id="rId8"/>
              </a:rPr>
            </a:br>
            <a:r>
              <a:rPr lang="ru-RU" sz="1300" dirty="0" smtClean="0">
                <a:hlinkClick r:id="rId8"/>
              </a:rPr>
              <a:t>  "О внесении изменений в Приказ Росстата от 1 июня 2012г. №335 "О подготовке к пробной сельскохозяйственной переписи 2012 года</a:t>
            </a:r>
            <a:endParaRPr lang="ru-RU" sz="1300" dirty="0" smtClean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b="1" dirty="0" smtClean="0"/>
              <a:t>  </a:t>
            </a:r>
            <a:r>
              <a:rPr lang="ru-RU" sz="1300" b="1" dirty="0" smtClean="0">
                <a:hlinkClick r:id="rId9"/>
              </a:rPr>
              <a:t>Приказ Росстата от 29.06.2012 №368</a:t>
            </a:r>
            <a:r>
              <a:rPr lang="ru-RU" sz="1300" dirty="0" smtClean="0">
                <a:hlinkClick r:id="rId9"/>
              </a:rPr>
              <a:t/>
            </a:r>
            <a:br>
              <a:rPr lang="ru-RU" sz="1300" dirty="0" smtClean="0">
                <a:hlinkClick r:id="rId9"/>
              </a:rPr>
            </a:br>
            <a:r>
              <a:rPr lang="ru-RU" sz="1300" dirty="0" smtClean="0">
                <a:hlinkClick r:id="rId9"/>
              </a:rPr>
              <a:t>    "Об утверждении статистического инструментария для проведения пробной сельскохозяйственной переписи 2012 года"</a:t>
            </a:r>
            <a:r>
              <a:rPr lang="ru-RU" sz="1300" dirty="0" smtClean="0"/>
              <a:t> 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b="1" dirty="0" smtClean="0"/>
              <a:t>    </a:t>
            </a:r>
            <a:r>
              <a:rPr lang="ru-RU" sz="1300" b="1" dirty="0" smtClean="0">
                <a:hlinkClick r:id="rId10"/>
              </a:rPr>
              <a:t>Приказ Росстата от 24 мая 2013 № 188</a:t>
            </a:r>
            <a:r>
              <a:rPr lang="ru-RU" sz="1300" dirty="0" smtClean="0">
                <a:hlinkClick r:id="rId10"/>
              </a:rPr>
              <a:t/>
            </a:r>
            <a:br>
              <a:rPr lang="ru-RU" sz="1300" dirty="0" smtClean="0">
                <a:hlinkClick r:id="rId10"/>
              </a:rPr>
            </a:br>
            <a:r>
              <a:rPr lang="ru-RU" sz="1300" dirty="0" smtClean="0">
                <a:hlinkClick r:id="rId10"/>
              </a:rPr>
              <a:t>    "О первоочередных мерах по реализации постановления Правительства Российской Федерации от 10 апреля 2013 г. № 316"</a:t>
            </a:r>
            <a:r>
              <a:rPr lang="ru-RU" sz="1300" dirty="0" smtClean="0"/>
              <a:t> 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b="1" dirty="0" smtClean="0"/>
              <a:t> </a:t>
            </a:r>
            <a:r>
              <a:rPr lang="ru-RU" sz="1300" b="1" dirty="0" smtClean="0">
                <a:hlinkClick r:id="rId11"/>
              </a:rPr>
              <a:t>Приказ Росстата от 12 сентября 2013 № 363</a:t>
            </a:r>
            <a:r>
              <a:rPr lang="ru-RU" sz="1300" dirty="0" smtClean="0">
                <a:hlinkClick r:id="rId11"/>
              </a:rPr>
              <a:t/>
            </a:r>
            <a:br>
              <a:rPr lang="ru-RU" sz="1300" dirty="0" smtClean="0">
                <a:hlinkClick r:id="rId11"/>
              </a:rPr>
            </a:br>
            <a:r>
              <a:rPr lang="ru-RU" sz="1300" dirty="0" smtClean="0">
                <a:hlinkClick r:id="rId11"/>
              </a:rPr>
              <a:t>    "О создании Комиссии Росстата по Всероссийской сельскохозяйственной переписи 2013 года"</a:t>
            </a:r>
            <a:r>
              <a:rPr lang="ru-RU" sz="1300" dirty="0" smtClean="0"/>
              <a:t> 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b="1" dirty="0" smtClean="0">
                <a:hlinkClick r:id="rId12"/>
              </a:rPr>
              <a:t>Приказ Росстата 22 октября 2013 года № 418</a:t>
            </a:r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b="1" dirty="0" smtClean="0"/>
              <a:t> </a:t>
            </a:r>
            <a:r>
              <a:rPr lang="ru-RU" sz="1300" b="1" dirty="0" smtClean="0">
                <a:hlinkClick r:id="rId12"/>
              </a:rPr>
              <a:t>Приказ Росстата 22 октября 2013 года № 418</a:t>
            </a:r>
            <a:r>
              <a:rPr lang="ru-RU" sz="1300" dirty="0" smtClean="0">
                <a:hlinkClick r:id="rId12"/>
              </a:rPr>
              <a:t/>
            </a:r>
            <a:br>
              <a:rPr lang="ru-RU" sz="1300" dirty="0" smtClean="0">
                <a:hlinkClick r:id="rId12"/>
              </a:rPr>
            </a:br>
            <a:r>
              <a:rPr lang="ru-RU" sz="1300" dirty="0" smtClean="0">
                <a:hlinkClick r:id="rId12"/>
              </a:rPr>
              <a:t>    "О календарном плане мероприятий на 2014 - 2018 годы по подготовке и проведению Всероссийской сельскохозяйственной переписи 2016 года, </a:t>
            </a:r>
            <a:br>
              <a:rPr lang="ru-RU" sz="1300" dirty="0" smtClean="0">
                <a:hlinkClick r:id="rId12"/>
              </a:rPr>
            </a:br>
            <a:r>
              <a:rPr lang="ru-RU" sz="1300" dirty="0" smtClean="0">
                <a:hlinkClick r:id="rId12"/>
              </a:rPr>
              <a:t>    автоматизированной обработке, подведению итогов переписи, их официальной </a:t>
            </a:r>
            <a:r>
              <a:rPr lang="ru-RU" sz="1300" dirty="0" err="1" smtClean="0">
                <a:hlinkClick r:id="rId12"/>
              </a:rPr>
              <a:t>публикациий</a:t>
            </a:r>
            <a:r>
              <a:rPr lang="ru-RU" sz="1300" dirty="0"/>
              <a:t>           </a:t>
            </a:r>
            <a:endParaRPr lang="ru-RU" sz="1300" dirty="0" smtClean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ru-RU" sz="1300" dirty="0"/>
              <a:t>     </a:t>
            </a:r>
            <a:r>
              <a:rPr lang="ru-RU" sz="1300" dirty="0">
                <a:hlinkClick r:id="rId13"/>
              </a:rPr>
              <a:t>- Календарный план мероприятий на 2014 - 2018 годы по подготовке и проведению Всероссийской сельскохозяйственной переписи 2016 года, автоматизированной </a:t>
            </a:r>
            <a:br>
              <a:rPr lang="ru-RU" sz="1300" dirty="0">
                <a:hlinkClick r:id="rId13"/>
              </a:rPr>
            </a:br>
            <a:r>
              <a:rPr lang="ru-RU" sz="1300" dirty="0">
                <a:hlinkClick r:id="rId13"/>
              </a:rPr>
              <a:t> </a:t>
            </a:r>
            <a:r>
              <a:rPr lang="ru-RU" sz="1300" dirty="0" smtClean="0">
                <a:hlinkClick r:id="rId13"/>
              </a:rPr>
              <a:t>обработке</a:t>
            </a:r>
            <a:r>
              <a:rPr lang="ru-RU" sz="1300" dirty="0">
                <a:hlinkClick r:id="rId13"/>
              </a:rPr>
              <a:t>, подведению итогов переписи, их официальной публикации </a:t>
            </a:r>
            <a:r>
              <a:rPr lang="ru-RU" sz="1300" dirty="0"/>
              <a:t>    </a:t>
            </a:r>
            <a:r>
              <a:rPr lang="ru-RU" sz="1300" dirty="0" smtClean="0"/>
              <a:t>     </a:t>
            </a:r>
            <a:r>
              <a:rPr lang="ru-RU" sz="1600" dirty="0" smtClean="0"/>
              <a:t>    </a:t>
            </a:r>
            <a:r>
              <a:rPr lang="ru-RU" sz="800" dirty="0" smtClean="0"/>
              <a:t>          </a:t>
            </a:r>
            <a:r>
              <a:rPr lang="ru-RU" sz="1600" b="1" dirty="0"/>
              <a:t> </a:t>
            </a: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1а копия копия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2"/>
          <p:cNvSpPr>
            <a:spLocks noGrp="1"/>
          </p:cNvSpPr>
          <p:nvPr>
            <p:ph type="ctrTitle"/>
          </p:nvPr>
        </p:nvSpPr>
        <p:spPr>
          <a:xfrm>
            <a:off x="2000232" y="-24"/>
            <a:ext cx="7000924" cy="136842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6600"/>
                </a:solidFill>
              </a:rPr>
              <a:t/>
            </a:r>
            <a:br>
              <a:rPr lang="ru-RU" sz="2400" b="1" dirty="0" smtClean="0">
                <a:solidFill>
                  <a:srgbClr val="006600"/>
                </a:solidFill>
              </a:rPr>
            </a:br>
            <a:r>
              <a:rPr lang="ru-RU" sz="2400" b="1" dirty="0" smtClean="0">
                <a:hlinkClick r:id="rId3"/>
              </a:rPr>
              <a:t>Проекты форм переписных листов для проведения Всероссийской сельскохозяйственной переписи 2016 года</a:t>
            </a:r>
            <a:r>
              <a:rPr lang="ru-RU" sz="2400" dirty="0" smtClean="0"/>
              <a:t> </a:t>
            </a:r>
            <a:endParaRPr lang="ru-RU" sz="2400" b="1" dirty="0" smtClean="0">
              <a:solidFill>
                <a:srgbClr val="00660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2143108" y="1571612"/>
            <a:ext cx="685804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endParaRPr lang="ru-RU" sz="2400" b="1" dirty="0" smtClean="0">
              <a:solidFill>
                <a:srgbClr val="006600"/>
              </a:solidFill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1600" dirty="0" smtClean="0"/>
              <a:t>Переписной лист сельскохозяйственных организаций (кроме </a:t>
            </a:r>
            <a:r>
              <a:rPr lang="ru-RU" sz="1600" dirty="0" err="1" smtClean="0"/>
              <a:t>микропредприятий</a:t>
            </a:r>
            <a:r>
              <a:rPr lang="ru-RU" sz="1600" dirty="0" smtClean="0"/>
              <a:t>)» </a:t>
            </a:r>
            <a:r>
              <a:rPr lang="ru-RU" sz="1600" dirty="0" smtClean="0"/>
              <a:t>–</a:t>
            </a:r>
            <a:r>
              <a:rPr lang="ru-RU" sz="1600" b="1" dirty="0" smtClean="0"/>
              <a:t> </a:t>
            </a:r>
            <a:r>
              <a:rPr lang="ru-RU" sz="1600" b="1" dirty="0" smtClean="0"/>
              <a:t> форма </a:t>
            </a:r>
            <a:r>
              <a:rPr lang="ru-RU" sz="1600" b="1" dirty="0" smtClean="0"/>
              <a:t>№ </a:t>
            </a:r>
            <a:r>
              <a:rPr lang="ru-RU" sz="1600" b="1" dirty="0" smtClean="0"/>
              <a:t>1</a:t>
            </a:r>
            <a:endParaRPr lang="ru-RU" sz="1600" b="1" dirty="0" smtClean="0"/>
          </a:p>
          <a:p>
            <a:pPr algn="l">
              <a:defRPr/>
            </a:pPr>
            <a:endParaRPr lang="ru-RU" sz="1600" dirty="0" smtClean="0"/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1600" dirty="0" smtClean="0"/>
              <a:t>«Переписной лист </a:t>
            </a:r>
            <a:r>
              <a:rPr lang="ru-RU" sz="1600" dirty="0" err="1" smtClean="0"/>
              <a:t>микропредприятий</a:t>
            </a:r>
            <a:r>
              <a:rPr lang="ru-RU" sz="1600" dirty="0" smtClean="0"/>
              <a:t>» –</a:t>
            </a:r>
            <a:r>
              <a:rPr lang="ru-RU" sz="1600" dirty="0" smtClean="0"/>
              <a:t> </a:t>
            </a:r>
            <a:r>
              <a:rPr lang="ru-RU" sz="1600" b="1" dirty="0" smtClean="0"/>
              <a:t>форма № 1-М </a:t>
            </a:r>
            <a:r>
              <a:rPr lang="ru-RU" sz="1600" i="1" dirty="0" smtClean="0"/>
              <a:t>(новая форма)</a:t>
            </a:r>
          </a:p>
          <a:p>
            <a:pPr algn="l">
              <a:defRPr/>
            </a:pPr>
            <a:endParaRPr lang="ru-RU" sz="1600" dirty="0" smtClean="0"/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1600" dirty="0" smtClean="0"/>
              <a:t>«Переписной лист крестьянских (фермерских) хозяйств и индивидуальных предпринимателей» –</a:t>
            </a:r>
            <a:r>
              <a:rPr lang="ru-RU" sz="1600" dirty="0" smtClean="0"/>
              <a:t> </a:t>
            </a:r>
            <a:r>
              <a:rPr lang="ru-RU" sz="1600" b="1" dirty="0" smtClean="0"/>
              <a:t>форма № 2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endParaRPr lang="ru-RU" sz="1600" dirty="0" smtClean="0"/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1600" dirty="0" smtClean="0"/>
              <a:t>«Переписной лист личных подсобных и других индивидуальных хозяйств населения» –</a:t>
            </a:r>
            <a:r>
              <a:rPr lang="ru-RU" sz="1600" dirty="0" smtClean="0"/>
              <a:t> </a:t>
            </a:r>
            <a:r>
              <a:rPr lang="ru-RU" sz="1600" b="1" dirty="0" smtClean="0"/>
              <a:t>форма № 3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endParaRPr lang="ru-RU" sz="1600" dirty="0" smtClean="0"/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1600" dirty="0" smtClean="0"/>
              <a:t>« «Переписной лист садоводческих, огороднических и дачных некоммерческих объединений граждан» –</a:t>
            </a:r>
            <a:r>
              <a:rPr lang="ru-RU" sz="1600" dirty="0" smtClean="0"/>
              <a:t> </a:t>
            </a:r>
            <a:r>
              <a:rPr lang="ru-RU" sz="1600" b="1" dirty="0" smtClean="0"/>
              <a:t>форма № 4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endParaRPr lang="ru-RU" sz="1600" b="1" dirty="0" smtClean="0"/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1600" dirty="0" smtClean="0"/>
              <a:t>«Приложение к переписному листу садоводческих, огороднических и дачных некоммерческих объединений граждан» –</a:t>
            </a:r>
            <a:r>
              <a:rPr lang="ru-RU" sz="1600" dirty="0" smtClean="0"/>
              <a:t> </a:t>
            </a:r>
            <a:r>
              <a:rPr lang="ru-RU" sz="1600" b="1" dirty="0" smtClean="0"/>
              <a:t>форма № 4-ПР</a:t>
            </a:r>
            <a:r>
              <a:rPr lang="ru-RU" sz="1600" dirty="0" smtClean="0"/>
              <a:t> (для заполнения по участкам, попавшим в выборочное статистическое обследование).</a:t>
            </a:r>
            <a:endParaRPr lang="ru-RU" sz="1600" dirty="0" smtClean="0"/>
          </a:p>
          <a:p>
            <a:pPr marL="342900" indent="-342900" algn="l">
              <a:buFont typeface="Arial" pitchFamily="34" charset="0"/>
              <a:buChar char="•"/>
              <a:defRPr/>
            </a:pPr>
            <a:endParaRPr lang="ru-RU" sz="1600" dirty="0" smtClean="0"/>
          </a:p>
          <a:p>
            <a:pPr>
              <a:defRPr/>
            </a:pP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 descr="1а копия копия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6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2"/>
          <p:cNvSpPr>
            <a:spLocks noGrp="1"/>
          </p:cNvSpPr>
          <p:nvPr>
            <p:ph type="ctrTitle"/>
          </p:nvPr>
        </p:nvSpPr>
        <p:spPr>
          <a:xfrm>
            <a:off x="2143108" y="214290"/>
            <a:ext cx="6786610" cy="7207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6600"/>
                </a:solidFill>
              </a:rPr>
              <a:t>М</a:t>
            </a:r>
            <a:r>
              <a:rPr lang="ru-RU" sz="2800" dirty="0" smtClean="0">
                <a:solidFill>
                  <a:srgbClr val="006600"/>
                </a:solidFill>
              </a:rPr>
              <a:t>етоды </a:t>
            </a:r>
            <a:r>
              <a:rPr lang="ru-RU" sz="2800" dirty="0" smtClean="0">
                <a:solidFill>
                  <a:srgbClr val="006600"/>
                </a:solidFill>
              </a:rPr>
              <a:t>сбора первичных данных</a:t>
            </a:r>
            <a:endParaRPr lang="ru-RU" sz="2800" b="1" dirty="0" smtClean="0">
              <a:solidFill>
                <a:srgbClr val="00660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2420938" y="955696"/>
            <a:ext cx="6472237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itchFamily="34" charset="0"/>
              <a:buChar char="•"/>
              <a:defRPr/>
            </a:pPr>
            <a:endParaRPr lang="ru-RU" sz="2400" b="1" dirty="0" smtClean="0">
              <a:solidFill>
                <a:srgbClr val="006600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ru-RU" sz="1800" dirty="0"/>
              <a:t>по сельскохозяйственным организациям </a:t>
            </a:r>
            <a:r>
              <a:rPr lang="ru-RU" sz="1800" dirty="0" smtClean="0"/>
              <a:t>–</a:t>
            </a:r>
            <a:r>
              <a:rPr lang="ru-RU" sz="1800" dirty="0" smtClean="0"/>
              <a:t> </a:t>
            </a:r>
            <a:r>
              <a:rPr lang="ru-RU" sz="1800" dirty="0"/>
              <a:t>представление респондентами информации с использованием форм МЧД (машиночитаемых документов) или в электронном виде через систему </a:t>
            </a:r>
            <a:r>
              <a:rPr lang="en-US" sz="1800" dirty="0"/>
              <a:t>web</a:t>
            </a:r>
            <a:r>
              <a:rPr lang="ru-RU" sz="1800" dirty="0"/>
              <a:t>-сбора Росстата</a:t>
            </a:r>
            <a:r>
              <a:rPr lang="ru-RU" sz="1800" dirty="0" smtClean="0"/>
              <a:t>;</a:t>
            </a:r>
          </a:p>
          <a:p>
            <a:pPr algn="l">
              <a:defRPr/>
            </a:pPr>
            <a:endParaRPr lang="ru-RU" sz="1800" dirty="0" smtClean="0"/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ru-RU" sz="1800" dirty="0"/>
              <a:t>по крестьянским (фермерским) хозяйствам и индивидуальным предпринимателям – опрос переписчиком с использованием форм МЧД, а также представление сведений респондентами в электронном виде через систему </a:t>
            </a:r>
            <a:r>
              <a:rPr lang="ru-RU" sz="1800" dirty="0" err="1"/>
              <a:t>web</a:t>
            </a:r>
            <a:r>
              <a:rPr lang="ru-RU" sz="1800" dirty="0"/>
              <a:t>-сбора Росстата</a:t>
            </a:r>
            <a:r>
              <a:rPr lang="ru-RU" sz="1800" dirty="0" smtClean="0"/>
              <a:t>;</a:t>
            </a:r>
          </a:p>
          <a:p>
            <a:pPr algn="l">
              <a:defRPr/>
            </a:pPr>
            <a:endParaRPr lang="ru-RU" sz="1800" dirty="0" smtClean="0"/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ru-RU" sz="1800" dirty="0"/>
              <a:t>по некоммерческим объединениям граждан – опрос переписчиком с использованием форм МЧД</a:t>
            </a:r>
            <a:r>
              <a:rPr lang="ru-RU" sz="1800" dirty="0" smtClean="0"/>
              <a:t>;</a:t>
            </a:r>
          </a:p>
          <a:p>
            <a:pPr algn="l">
              <a:defRPr/>
            </a:pPr>
            <a:endParaRPr lang="ru-RU" sz="1800" dirty="0" smtClean="0"/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ru-RU" sz="1800" dirty="0"/>
              <a:t>по личным подсобным и другим индивидуальным хозяйствам граждан </a:t>
            </a:r>
            <a:r>
              <a:rPr lang="ru-RU" sz="1800" dirty="0" smtClean="0"/>
              <a:t>–</a:t>
            </a:r>
            <a:r>
              <a:rPr lang="ru-RU" sz="1800" dirty="0" smtClean="0"/>
              <a:t> </a:t>
            </a:r>
            <a:r>
              <a:rPr lang="ru-RU" sz="1800" dirty="0"/>
              <a:t>в основном опрос переписчиками с использованием планшетных компьютеров, в отдельных районах </a:t>
            </a:r>
            <a:r>
              <a:rPr lang="ru-RU" sz="1800" dirty="0" smtClean="0"/>
              <a:t>–</a:t>
            </a:r>
            <a:r>
              <a:rPr lang="ru-RU" sz="1800" dirty="0" smtClean="0"/>
              <a:t>  с использованием форм </a:t>
            </a:r>
            <a:r>
              <a:rPr lang="ru-RU" sz="1800" dirty="0"/>
              <a:t>МЧД.</a:t>
            </a:r>
            <a:endParaRPr lang="ru-RU" sz="1800" dirty="0" smtClean="0"/>
          </a:p>
          <a:p>
            <a:pPr algn="l">
              <a:defRPr/>
            </a:pPr>
            <a:endParaRPr lang="ru-RU" sz="1600" dirty="0" smtClean="0"/>
          </a:p>
          <a:p>
            <a:pPr>
              <a:defRPr/>
            </a:pP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" descr="1а копия копия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6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2"/>
          <p:cNvSpPr>
            <a:spLocks noGrp="1"/>
          </p:cNvSpPr>
          <p:nvPr>
            <p:ph type="ctrTitle"/>
          </p:nvPr>
        </p:nvSpPr>
        <p:spPr>
          <a:xfrm>
            <a:off x="2268538" y="357166"/>
            <a:ext cx="6589742" cy="1368425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6600"/>
                </a:solidFill>
              </a:rPr>
              <a:t>Основные источники формирования списков объектов переписи</a:t>
            </a: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2420938" y="2039956"/>
            <a:ext cx="64722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ru-RU" sz="2400" dirty="0" smtClean="0"/>
              <a:t>Генеральная совокупность </a:t>
            </a:r>
          </a:p>
          <a:p>
            <a:pPr algn="l">
              <a:defRPr/>
            </a:pPr>
            <a:endParaRPr lang="ru-RU" sz="2400" dirty="0" smtClean="0"/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ru-RU" sz="2400" dirty="0" smtClean="0"/>
              <a:t>Статистический </a:t>
            </a:r>
            <a:r>
              <a:rPr lang="ru-RU" sz="2400" dirty="0"/>
              <a:t>регистр хозяйствующих </a:t>
            </a:r>
            <a:r>
              <a:rPr lang="ru-RU" sz="2400" dirty="0" smtClean="0"/>
              <a:t>субъектов</a:t>
            </a:r>
          </a:p>
          <a:p>
            <a:pPr algn="l">
              <a:defRPr/>
            </a:pPr>
            <a:endParaRPr lang="ru-RU" sz="2400" dirty="0" smtClean="0"/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ru-RU" sz="2400" dirty="0" err="1" smtClean="0"/>
              <a:t>Похозяйственные</a:t>
            </a:r>
            <a:r>
              <a:rPr lang="ru-RU" sz="2400" dirty="0" smtClean="0"/>
              <a:t> </a:t>
            </a:r>
            <a:r>
              <a:rPr lang="ru-RU" sz="2400" dirty="0"/>
              <a:t>книги </a:t>
            </a:r>
            <a:r>
              <a:rPr lang="ru-RU" sz="2400" dirty="0" smtClean="0"/>
              <a:t>сельских  </a:t>
            </a:r>
            <a:r>
              <a:rPr lang="ru-RU" sz="2400" dirty="0"/>
              <a:t>администраций</a:t>
            </a:r>
            <a:endParaRPr lang="ru-RU" sz="2400" dirty="0" smtClean="0"/>
          </a:p>
          <a:p>
            <a:pPr algn="l">
              <a:defRPr/>
            </a:pPr>
            <a:endParaRPr lang="ru-RU" sz="2400" dirty="0" smtClean="0"/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ru-RU" sz="2400" dirty="0" smtClean="0"/>
              <a:t>Другие </a:t>
            </a:r>
            <a:r>
              <a:rPr lang="ru-RU" sz="2400" dirty="0"/>
              <a:t>административные </a:t>
            </a:r>
            <a:r>
              <a:rPr lang="ru-RU" sz="2400" dirty="0" smtClean="0"/>
              <a:t>источники</a:t>
            </a:r>
          </a:p>
          <a:p>
            <a:pPr>
              <a:defRPr/>
            </a:pPr>
            <a:endParaRPr lang="ru-RU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1а копия копия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6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71670" y="177800"/>
          <a:ext cx="6877050" cy="6639045"/>
        </p:xfrm>
        <a:graphic>
          <a:graphicData uri="http://schemas.openxmlformats.org/drawingml/2006/table">
            <a:tbl>
              <a:tblPr/>
              <a:tblGrid>
                <a:gridCol w="1944687"/>
                <a:gridCol w="792163"/>
                <a:gridCol w="863600"/>
                <a:gridCol w="1535112"/>
                <a:gridCol w="884238"/>
                <a:gridCol w="857250"/>
              </a:tblGrid>
              <a:tr h="30476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itchFamily="34" charset="0"/>
                        </a:rPr>
                        <a:t>Посевные площади под урожай 2006 года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Район/город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Перепись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сх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Район/город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Перепись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сх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36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г. Пермь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733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1127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Куединский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1432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3380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г. Березники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228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Кунгурский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2753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6324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г. Губаха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132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331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Нытвенский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830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2843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г. Лысьва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954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2764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Октябрьский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1234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4159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Александровский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550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2500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Ординский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829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1645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Бардымский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1799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3010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Осинский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986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2018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Березовский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1247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2703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Оханский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783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1374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Большесосновский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1270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4179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Очерский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692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1539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Верещагинский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1124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3886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Пермский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2199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6674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Горнозаводский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102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650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Сивинский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821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3789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Гремячинский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260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172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Соликамский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942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3617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Добрянский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779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3513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Суксунский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1489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3438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Еловский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1455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2446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Уинский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621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1143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Ильинский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858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1886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Усольский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129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1405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Карагайский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1068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1203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Чайковский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1070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2580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Кизеловский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389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357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Частинский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529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2307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Кишертский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892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3170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Чердынский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772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1122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Красновишерский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525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991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Чернушинский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1092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3054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0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Краснокамский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620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4121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Чусовской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2257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71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Коми Пермяцкий округ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6257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12113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422</Words>
  <Application>Microsoft Office PowerPoint</Application>
  <PresentationFormat>Экран (4:3)</PresentationFormat>
  <Paragraphs>205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Arial Unicode MS</vt:lpstr>
      <vt:lpstr>Тема Office</vt:lpstr>
      <vt:lpstr>О первоочередных мерах  по подготовке  к проведению Всероссийской сельскохозяйственной  переписи 2016 года  </vt:lpstr>
      <vt:lpstr>Слайд 2</vt:lpstr>
      <vt:lpstr>  Вторая Всероссийская сельскохозяйственная перепись    будет проводиться в рамках Всемирного раунда сельскохозяйственных переписей в соответствии с рекомендациями Продовольственной и сельскохозяйственной организации Объединенных Наций (ФАО ООН) и прочих международных организаций Два компонента интегрированной статистической системы:  1) сельскохозяйственная перепись, в результате которой будут получены структурные данные по сельскому хозяйству, то есть такие данные, которые с течением времени остаются относительно постоянными (изменяются медленно);   2) программа сельскохозяйственных выборочных обследований, которая основывается на сельскохозяйственной переписи и реализуется с целью получения в дополнение к структурным данным необходимых текущих сведений о функционировании сельского хозяйства.   </vt:lpstr>
      <vt:lpstr>Слайд 4</vt:lpstr>
      <vt:lpstr>Законодательные и нормативные акты  </vt:lpstr>
      <vt:lpstr> Проекты форм переписных листов для проведения Всероссийской сельскохозяйственной переписи 2016 года </vt:lpstr>
      <vt:lpstr>Методы сбора первичных данных</vt:lpstr>
      <vt:lpstr>Основные источники формирования списков объектов переписи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организационные и методологические  вопросы формирования новой выборочной совокупности хозяйств населения для обследования их сельскохозяйственной деятельности </dc:title>
  <dc:creator>Елена</dc:creator>
  <cp:lastModifiedBy>Admin</cp:lastModifiedBy>
  <cp:revision>78</cp:revision>
  <dcterms:created xsi:type="dcterms:W3CDTF">2012-02-21T16:38:29Z</dcterms:created>
  <dcterms:modified xsi:type="dcterms:W3CDTF">2014-02-28T06:51:35Z</dcterms:modified>
</cp:coreProperties>
</file>